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89" r:id="rId6"/>
    <p:sldId id="262" r:id="rId7"/>
    <p:sldId id="288" r:id="rId8"/>
    <p:sldId id="264" r:id="rId9"/>
    <p:sldId id="266" r:id="rId10"/>
    <p:sldId id="259" r:id="rId11"/>
    <p:sldId id="263" r:id="rId12"/>
    <p:sldId id="284" r:id="rId13"/>
    <p:sldId id="265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82" r:id="rId26"/>
    <p:sldId id="280" r:id="rId27"/>
    <p:sldId id="281" r:id="rId28"/>
    <p:sldId id="283" r:id="rId29"/>
    <p:sldId id="285" r:id="rId30"/>
    <p:sldId id="286" r:id="rId31"/>
    <p:sldId id="290" r:id="rId32"/>
    <p:sldId id="287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FEF63-EA1F-029B-33C9-47729D572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3AA154-2955-2EC3-DC6A-56A120EA0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A8A86A-73A1-1071-AE53-694618E3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010011-C539-E47D-5FA3-0CD2C19F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EBBFA-87A1-04D8-A228-A02EB584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B10BC-A603-4A57-63D6-15379466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507CC9-C160-5B63-F975-E63EF27CE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442C1-7FB6-D7B1-7ECD-79AD2BB1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000E67-F96F-A84B-BFE0-B2E9E64E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D9FDF2-B374-11B2-D77F-88C71A35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95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D50A2D-45FD-51BA-D636-35AD04B2D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ED608C-2680-D618-BA2A-C97385D64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A5F93A-E223-5988-5C9E-A86D11A6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A2DB02-FF37-F9BC-E510-31D9AE5F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23DF98-8D05-30F1-369A-4F4F0B1C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0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B037D-DCA7-FDC0-6E28-29B3C525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DA872-BDF7-A525-8102-0E648566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384AEB-57AF-26EE-D730-B76B5A62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2A442-72F5-BC34-B39E-DF8826B2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59926-D129-7506-65B1-A83EAB25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72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3782-8F24-F5AE-14F1-362C562C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43AD3E-FBA5-E5A5-0C45-0E18318A0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7B5E33-122C-04D1-1C19-A68E97B4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5649DC-14FB-4269-5787-8A61EFF5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3DAB0-AB4C-B57A-6A38-4F82F8D3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48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66567-3655-A3DC-1F72-BEE57ED1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CE96B-D945-DD54-A832-A05D33BE1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76C4EC-724B-BA76-801F-DB7364D40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140208-D4A3-E4F8-AC59-DF1AF8A5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21C107-9E59-4DBE-21EB-842B3E53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E8A3BD-122E-92B9-472D-8986848C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15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5B5FA-9B94-833F-566C-276C76C6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BBDD6F-F5E4-DECF-7653-A5EA4143A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CCB5A9-38F7-8ABC-6FDD-7F7B76CBB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A16979-8821-6350-AD39-617B721C7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7135BC-EF2C-B5A7-C989-5022A5031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3F3004-5799-5091-7C8F-083D7C19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6720F87-C94B-6E39-A742-E7666C5E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600DB7-5ACB-E522-4587-A5BEB75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55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CF5B7-978F-DCDF-BD5F-51B0DD4C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3CD54A-1BE7-54E6-CA1B-19F581E7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F94835-7755-6865-D04A-84440C11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846B56-2503-80A3-813F-480888C1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02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042730-6581-4CA0-CDEA-B823AA67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6A259C-3228-842A-2F5B-A593D343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78F4EC-5F94-D398-E350-177D26D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51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C22D3-D329-52A6-2018-E3FFD455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C589C-FB51-F599-54A2-8E0996D30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D8D5D4-867E-79D3-E335-7B83B663A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57BCB3-AC8E-DB74-B8AA-CF45D563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2E6847-5EFC-BC5C-F612-615B41EF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E4C175-BEFF-40FD-ADEB-C8A8204F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9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914D8-FB55-0A59-D0E7-D7C019CA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63BC36-5F39-AD59-897C-1D02735CF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E30D2D-6AC4-55C2-D483-8B40D64F4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0E81AA-3C54-0E71-4BE5-B3BEF4A5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8050FC-ECCB-4147-904A-51A0329D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5FEB99-9F20-D438-23C3-1889FF1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74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AB7D7D-3364-580C-8824-34CAC17D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2FEB28-41E6-5EEE-AC8B-FF8AC9964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595559-B648-3D60-20CF-F35D12795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7CFC8-7749-4BC1-B52C-23C679719CDA}" type="datetimeFigureOut">
              <a:rPr lang="de-DE" smtClean="0"/>
              <a:t>09.01.2023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7506B-A796-0C09-FC42-EFA1B37A9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9EFF8-C365-898A-C2C6-839EC0BD8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821B-F0DC-4771-BC51-C983BDE91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04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gabathuler.ch/WebQuest/Motorgrundlagen/Hotpotates/Viertakt.htm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tgabathuler.ch/WebQuest/Motorgrundlagen/Hotpotates/Viertakt.htm" TargetMode="Externa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trackopedia.com/lexikon/fahrzeuge/antriebstechnologie/wankelmotor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jpeg"/><Relationship Id="rId7" Type="http://schemas.openxmlformats.org/officeDocument/2006/relationships/hyperlink" Target="https://www.bing.com/images/search?view=detailV2&amp;ccid=xjSp7mnu&amp;id=FDB19713256F08628A38DBDE4C3F53E3FE19967C&amp;thid=OIP.xjSp7mnuiY4qeCOM7qLX4gHaEp&amp;mediaurl=https%3a%2f%2fais.badische-zeitung.de%2fpiece%2f0a%2f97%2f8e%2f45%2f177704517-h-720.jpg&amp;cdnurl=https%3a%2f%2fth.bing.com%2fth%2fid%2fR.c634a9ee69ee898e2a78238ceea2d7e2%3frik%3dfJYZ%252fuNTP0ze2w%26pid%3dImgRaw%26r%3d0&amp;exph=720&amp;expw=1147&amp;q=auto+pendler&amp;simid=608047346798769573&amp;FORM=IRPRST&amp;ck=767D8B8C272B866286A7F9913A128853&amp;selectedIndex=7&amp;ajaxhist=0&amp;ajaxserp=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://www.stadtbus2.de/nachrichten/n_pb_0509.htm" TargetMode="External"/><Relationship Id="rId4" Type="http://schemas.openxmlformats.org/officeDocument/2006/relationships/hyperlink" Target="https://www.f-b.no/nyheter/pendling/fredrikstad/stadig-flere-krysser-kommunegrensene-mellom-jobb-og-bolig-na-pendler-14-000-ut-og-9-000-inn-til-fredrikstad-hver-dag/s/5-59-1345719" TargetMode="External"/><Relationship Id="rId9" Type="http://schemas.openxmlformats.org/officeDocument/2006/relationships/hyperlink" Target="https://www.bing.com/images/search?view=detailV2&amp;ccid=%2fMMjCWui&amp;id=0772CDEF545D936318EBC13559B04AD7181656B3&amp;thid=OIP._MMjCWuikm7yQGyCeBYlVQHaEI&amp;mediaurl=https%3a%2f%2fwww.green-shipping-news.de%2fwp-content%2fuploads%2f2017%2f06%2fBB-Green-Green-Shipping-News.jpg&amp;cdnurl=https%3a%2f%2fth.bing.com%2fth%2fid%2fR.fcc323096ba2926ef2406c8278162555%3frik%3ds1YWGNdKsFk1wQ%26pid%3dImgRaw%26r%3d0&amp;exph=390&amp;expw=700&amp;q=schiff+pendler&amp;simid=608038366017438642&amp;FORM=IRPRST&amp;ck=C6FA8ABF6132E5CCA4CD6B9CF6033AE2&amp;selectedIndex=12&amp;ajaxhist=0&amp;ajaxserp=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honBasti01/Workshop---Wissenschaftliches-Pr-sentieren-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i-mediacenter.com/de/fotos/detail/mild-hybrid-48-volt-antriebsstrang-48003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77AC-9E89-7BAC-D9B5-30FF91974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500" dirty="0"/>
              <a:t>Verbrennungskraftmaschine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160495-FDF0-7F4B-D3A9-727B8A4F1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9213"/>
            <a:ext cx="9144000" cy="1655762"/>
          </a:xfrm>
        </p:spPr>
        <p:txBody>
          <a:bodyPr/>
          <a:lstStyle/>
          <a:p>
            <a:r>
              <a:rPr lang="de-DE" dirty="0"/>
              <a:t>09.01.2023</a:t>
            </a:r>
          </a:p>
          <a:p>
            <a:r>
              <a:rPr lang="de-DE" dirty="0"/>
              <a:t>Bastian Skorski (5155330)</a:t>
            </a:r>
          </a:p>
        </p:txBody>
      </p:sp>
    </p:spTree>
    <p:extLst>
      <p:ext uri="{BB962C8B-B14F-4D97-AF65-F5344CB8AC3E}">
        <p14:creationId xmlns:p14="http://schemas.microsoft.com/office/powerpoint/2010/main" val="363859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48D12-3EA2-88A4-D4E0-16A3DA06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2706687"/>
            <a:ext cx="6515100" cy="1444625"/>
          </a:xfrm>
        </p:spPr>
        <p:txBody>
          <a:bodyPr>
            <a:normAutofit/>
          </a:bodyPr>
          <a:lstStyle/>
          <a:p>
            <a:r>
              <a:rPr lang="de-DE" dirty="0"/>
              <a:t>Funktionsweise und Aufbau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8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C715A-05AE-A629-5596-27E3F485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Varianten von Verbrennungsmotoren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7D6F69-1810-E005-9697-AA2788497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Hubkolbenmotor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B1D71F-D7DE-8577-D154-9E25EE93C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Verbrennung erzeugt Hubbewegung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Stand der Technik 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919253-B976-F6AA-1F81-F2DAE9AA7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Kreiskolbenmotor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67FE52-2549-9E86-CE25-D9EC1CA5F1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Verbrennung erzeugt Kreisbewegung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seit der Ölkrise 1973 kaum weiterentwickelt </a:t>
            </a:r>
          </a:p>
          <a:p>
            <a:endParaRPr lang="de-DE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0045AA2-B147-62DF-FF29-56EC8BCAE054}"/>
              </a:ext>
            </a:extLst>
          </p:cNvPr>
          <p:cNvCxnSpPr/>
          <p:nvPr/>
        </p:nvCxnSpPr>
        <p:spPr>
          <a:xfrm>
            <a:off x="5867400" y="2040467"/>
            <a:ext cx="0" cy="3132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B2E2A67-0600-A26E-40BE-A7A467C4A6A2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809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E0C26-1881-2D30-D821-81349FBD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Hubkolbenmotor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ACEB31-F02B-2B8F-E4EB-0948C9D2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409700"/>
            <a:ext cx="2343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553C09D-3AAD-8430-D6A7-92A41596EBE9}"/>
              </a:ext>
            </a:extLst>
          </p:cNvPr>
          <p:cNvSpPr txBox="1"/>
          <p:nvPr/>
        </p:nvSpPr>
        <p:spPr>
          <a:xfrm>
            <a:off x="0" y="6611779"/>
            <a:ext cx="8187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Quelle: www.tgabathuler.ch/WebQuest/Motorgrundlagen/Hotpotates/Viertakt.htm</a:t>
            </a:r>
            <a:endParaRPr lang="de-DE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503DC8-4653-F782-17B9-D4B12AA8B1D9}"/>
              </a:ext>
            </a:extLst>
          </p:cNvPr>
          <p:cNvSpPr txBox="1"/>
          <p:nvPr/>
        </p:nvSpPr>
        <p:spPr>
          <a:xfrm>
            <a:off x="485775" y="1690688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Gehäuse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147A1E-5B99-95C0-7C41-A6E7BA014015}"/>
              </a:ext>
            </a:extLst>
          </p:cNvPr>
          <p:cNvCxnSpPr>
            <a:stCxn id="6" idx="3"/>
          </p:cNvCxnSpPr>
          <p:nvPr/>
        </p:nvCxnSpPr>
        <p:spPr>
          <a:xfrm>
            <a:off x="3105150" y="1875354"/>
            <a:ext cx="1610783" cy="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A10938E-5E99-5C99-1449-1295199E647F}"/>
              </a:ext>
            </a:extLst>
          </p:cNvPr>
          <p:cNvSpPr txBox="1"/>
          <p:nvPr/>
        </p:nvSpPr>
        <p:spPr>
          <a:xfrm>
            <a:off x="485775" y="2499599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Auslassventil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5D11FA3-DEFA-2157-47FF-ADEC6B50A1D4}"/>
              </a:ext>
            </a:extLst>
          </p:cNvPr>
          <p:cNvCxnSpPr>
            <a:stCxn id="9" idx="3"/>
          </p:cNvCxnSpPr>
          <p:nvPr/>
        </p:nvCxnSpPr>
        <p:spPr>
          <a:xfrm flipV="1">
            <a:off x="3105150" y="2404533"/>
            <a:ext cx="2161117" cy="27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8154EEF0-F280-4B31-C3DB-097F2DDF2ADD}"/>
              </a:ext>
            </a:extLst>
          </p:cNvPr>
          <p:cNvSpPr txBox="1"/>
          <p:nvPr/>
        </p:nvSpPr>
        <p:spPr>
          <a:xfrm>
            <a:off x="485775" y="3311544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Zylinder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6159AD4-1AFC-3A42-8493-23FA283755A9}"/>
              </a:ext>
            </a:extLst>
          </p:cNvPr>
          <p:cNvCxnSpPr>
            <a:stCxn id="12" idx="3"/>
          </p:cNvCxnSpPr>
          <p:nvPr/>
        </p:nvCxnSpPr>
        <p:spPr>
          <a:xfrm flipV="1">
            <a:off x="3105150" y="3217333"/>
            <a:ext cx="2101850" cy="27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231F77-93F9-B60A-C1A4-382A083316DA}"/>
              </a:ext>
            </a:extLst>
          </p:cNvPr>
          <p:cNvSpPr txBox="1"/>
          <p:nvPr/>
        </p:nvSpPr>
        <p:spPr>
          <a:xfrm>
            <a:off x="485775" y="4121200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Kurbelwelle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82CFE13-F463-9049-C155-AF9E0EDB2480}"/>
              </a:ext>
            </a:extLst>
          </p:cNvPr>
          <p:cNvCxnSpPr>
            <a:stCxn id="15" idx="3"/>
          </p:cNvCxnSpPr>
          <p:nvPr/>
        </p:nvCxnSpPr>
        <p:spPr>
          <a:xfrm>
            <a:off x="3105150" y="4305866"/>
            <a:ext cx="2389717" cy="90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AEFD39C5-6C76-AF3E-2247-58C60CC11867}"/>
              </a:ext>
            </a:extLst>
          </p:cNvPr>
          <p:cNvSpPr txBox="1"/>
          <p:nvPr/>
        </p:nvSpPr>
        <p:spPr>
          <a:xfrm>
            <a:off x="7970308" y="1721465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Zündkerze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72A375B-1DE3-0111-9554-16FA4C30D39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681133" y="1811867"/>
            <a:ext cx="2289175" cy="9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189E6D53-5381-F846-C13D-3F3CA990EFA0}"/>
              </a:ext>
            </a:extLst>
          </p:cNvPr>
          <p:cNvSpPr txBox="1"/>
          <p:nvPr/>
        </p:nvSpPr>
        <p:spPr>
          <a:xfrm>
            <a:off x="7970308" y="2499599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Einlassventil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50EF92B-CBA8-66F7-6800-AF23A337844E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5935133" y="2499599"/>
            <a:ext cx="203517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AC78A21-1CE0-F4C4-84E1-2D9CBD4611B3}"/>
              </a:ext>
            </a:extLst>
          </p:cNvPr>
          <p:cNvSpPr txBox="1"/>
          <p:nvPr/>
        </p:nvSpPr>
        <p:spPr>
          <a:xfrm>
            <a:off x="8010525" y="3308510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Kolben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75A4E79-BCFB-3614-334A-B476917C37E9}"/>
              </a:ext>
            </a:extLst>
          </p:cNvPr>
          <p:cNvCxnSpPr>
            <a:stCxn id="25" idx="1"/>
          </p:cNvCxnSpPr>
          <p:nvPr/>
        </p:nvCxnSpPr>
        <p:spPr>
          <a:xfrm flipH="1">
            <a:off x="5935133" y="3493176"/>
            <a:ext cx="2075392" cy="113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E9DC325-20F7-9023-9B9D-168112B0B2BA}"/>
              </a:ext>
            </a:extLst>
          </p:cNvPr>
          <p:cNvSpPr txBox="1"/>
          <p:nvPr/>
        </p:nvSpPr>
        <p:spPr>
          <a:xfrm>
            <a:off x="8010525" y="4117421"/>
            <a:ext cx="26193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Pleuelstange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93E4004-5A92-1D27-CF21-4388048A03B7}"/>
              </a:ext>
            </a:extLst>
          </p:cNvPr>
          <p:cNvCxnSpPr>
            <a:stCxn id="28" idx="1"/>
          </p:cNvCxnSpPr>
          <p:nvPr/>
        </p:nvCxnSpPr>
        <p:spPr>
          <a:xfrm flipH="1">
            <a:off x="5935133" y="4302087"/>
            <a:ext cx="2075392" cy="60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DA53381-3A78-C068-0188-17D18DDEB40C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684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BAF62-A8EA-9993-14FB-66AD1208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Energiewandlung beim Hubkolbenmotor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9DBE583-AF1E-0442-18BA-445C3664BFDF}"/>
              </a:ext>
            </a:extLst>
          </p:cNvPr>
          <p:cNvGrpSpPr/>
          <p:nvPr/>
        </p:nvGrpSpPr>
        <p:grpSpPr>
          <a:xfrm>
            <a:off x="3289812" y="1451436"/>
            <a:ext cx="7802032" cy="4802187"/>
            <a:chOff x="2867025" y="1690688"/>
            <a:chExt cx="7802032" cy="4802187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F8F5A466-E545-F1FB-BA01-1FF3CF008BFD}"/>
                </a:ext>
              </a:extLst>
            </p:cNvPr>
            <p:cNvGrpSpPr/>
            <p:nvPr/>
          </p:nvGrpSpPr>
          <p:grpSpPr>
            <a:xfrm>
              <a:off x="2867025" y="1690688"/>
              <a:ext cx="7802032" cy="4802187"/>
              <a:chOff x="4457700" y="1730375"/>
              <a:chExt cx="7802032" cy="4802187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8B54A59-A711-056B-1A49-B6D1C2947DF1}"/>
                  </a:ext>
                </a:extLst>
              </p:cNvPr>
              <p:cNvSpPr txBox="1"/>
              <p:nvPr/>
            </p:nvSpPr>
            <p:spPr>
              <a:xfrm>
                <a:off x="7410450" y="2895083"/>
                <a:ext cx="4597400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/>
                  <a:t>chemische Energie       mechanische Energie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/>
                  <a:t>Verbrennung von Kraftstoff  im Zylinder</a:t>
                </a:r>
              </a:p>
            </p:txBody>
          </p:sp>
          <p:sp>
            <p:nvSpPr>
              <p:cNvPr id="25" name="Pfeil: nach rechts 24">
                <a:extLst>
                  <a:ext uri="{FF2B5EF4-FFF2-40B4-BE49-F238E27FC236}">
                    <a16:creationId xmlns:a16="http://schemas.microsoft.com/office/drawing/2014/main" id="{DBD52346-1130-D0C8-2319-4F77666FD578}"/>
                  </a:ext>
                </a:extLst>
              </p:cNvPr>
              <p:cNvSpPr/>
              <p:nvPr/>
            </p:nvSpPr>
            <p:spPr>
              <a:xfrm>
                <a:off x="9579292" y="3079749"/>
                <a:ext cx="259715" cy="45719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93F89F44-389D-CB5B-98F5-233EFB93D26E}"/>
                  </a:ext>
                </a:extLst>
              </p:cNvPr>
              <p:cNvSpPr txBox="1"/>
              <p:nvPr/>
            </p:nvSpPr>
            <p:spPr>
              <a:xfrm>
                <a:off x="7410449" y="4766345"/>
                <a:ext cx="4849283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/>
                  <a:t>mechanische Energie       mechanische Energie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/>
                  <a:t>Umwandlung von Hubbewegung in Rotation </a:t>
                </a:r>
              </a:p>
            </p:txBody>
          </p:sp>
          <p:sp>
            <p:nvSpPr>
              <p:cNvPr id="32" name="Pfeil: nach rechts 31">
                <a:extLst>
                  <a:ext uri="{FF2B5EF4-FFF2-40B4-BE49-F238E27FC236}">
                    <a16:creationId xmlns:a16="http://schemas.microsoft.com/office/drawing/2014/main" id="{6F79FD10-C656-8FC8-EDEF-91D9DB711DF7}"/>
                  </a:ext>
                </a:extLst>
              </p:cNvPr>
              <p:cNvSpPr/>
              <p:nvPr/>
            </p:nvSpPr>
            <p:spPr>
              <a:xfrm>
                <a:off x="9800165" y="4938989"/>
                <a:ext cx="259715" cy="45719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7B352706-9BFB-CB55-5F7D-BA17CB07F6BB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 flipV="1">
                <a:off x="6752167" y="3297767"/>
                <a:ext cx="658283" cy="589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E9EDFBC9-F294-B915-CD56-9A1A09DF77C1}"/>
                  </a:ext>
                </a:extLst>
              </p:cNvPr>
              <p:cNvGrpSpPr/>
              <p:nvPr/>
            </p:nvGrpSpPr>
            <p:grpSpPr>
              <a:xfrm>
                <a:off x="4457700" y="1730375"/>
                <a:ext cx="2343150" cy="4802187"/>
                <a:chOff x="4457700" y="1730375"/>
                <a:chExt cx="2343150" cy="480218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AA72DA5A-2450-F484-0924-FC7855905BC5}"/>
                    </a:ext>
                  </a:extLst>
                </p:cNvPr>
                <p:cNvGrpSpPr/>
                <p:nvPr/>
              </p:nvGrpSpPr>
              <p:grpSpPr>
                <a:xfrm>
                  <a:off x="4457700" y="1730375"/>
                  <a:ext cx="2343150" cy="4802187"/>
                  <a:chOff x="4457700" y="1730375"/>
                  <a:chExt cx="2343150" cy="4802187"/>
                </a:xfrm>
              </p:grpSpPr>
              <p:pic>
                <p:nvPicPr>
                  <p:cNvPr id="1026" name="Picture 2" descr="Kontrolle">
                    <a:extLst>
                      <a:ext uri="{FF2B5EF4-FFF2-40B4-BE49-F238E27FC236}">
                        <a16:creationId xmlns:a16="http://schemas.microsoft.com/office/drawing/2014/main" id="{9DE99832-3C6F-620F-7798-B5C79E46D1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57700" y="1730375"/>
                    <a:ext cx="2343150" cy="4762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Grafik 15">
                    <a:extLst>
                      <a:ext uri="{FF2B5EF4-FFF2-40B4-BE49-F238E27FC236}">
                        <a16:creationId xmlns:a16="http://schemas.microsoft.com/office/drawing/2014/main" id="{490387E1-54E5-3DC1-4241-3833EFC7F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00575" y="1979612"/>
                    <a:ext cx="2200275" cy="2200275"/>
                  </a:xfrm>
                  <a:prstGeom prst="rect">
                    <a:avLst/>
                  </a:prstGeom>
                </p:spPr>
              </p:pic>
              <p:pic>
                <p:nvPicPr>
                  <p:cNvPr id="18" name="Grafik 17">
                    <a:extLst>
                      <a:ext uri="{FF2B5EF4-FFF2-40B4-BE49-F238E27FC236}">
                        <a16:creationId xmlns:a16="http://schemas.microsoft.com/office/drawing/2014/main" id="{5743EAF8-38EB-FCD1-D7BD-98D1A52EC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01418" y="5133974"/>
                    <a:ext cx="1398588" cy="1398588"/>
                  </a:xfrm>
                  <a:prstGeom prst="rect">
                    <a:avLst/>
                  </a:prstGeom>
                </p:spPr>
              </p:pic>
              <p:sp>
                <p:nvSpPr>
                  <p:cNvPr id="33" name="Flussdiagramm: Verbinder 32">
                    <a:extLst>
                      <a:ext uri="{FF2B5EF4-FFF2-40B4-BE49-F238E27FC236}">
                        <a16:creationId xmlns:a16="http://schemas.microsoft.com/office/drawing/2014/main" id="{862537E3-3D99-D4B9-74F4-86CECF7741CF}"/>
                      </a:ext>
                    </a:extLst>
                  </p:cNvPr>
                  <p:cNvSpPr/>
                  <p:nvPr/>
                </p:nvSpPr>
                <p:spPr>
                  <a:xfrm>
                    <a:off x="5566833" y="5524500"/>
                    <a:ext cx="93134" cy="8890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48" name="Pfeil: nach unten 47">
                  <a:extLst>
                    <a:ext uri="{FF2B5EF4-FFF2-40B4-BE49-F238E27FC236}">
                      <a16:creationId xmlns:a16="http://schemas.microsoft.com/office/drawing/2014/main" id="{4A48176E-9923-7326-9880-0C76F43502F0}"/>
                    </a:ext>
                  </a:extLst>
                </p:cNvPr>
                <p:cNvSpPr/>
                <p:nvPr/>
              </p:nvSpPr>
              <p:spPr>
                <a:xfrm>
                  <a:off x="5515768" y="3479800"/>
                  <a:ext cx="288132" cy="542131"/>
                </a:xfrm>
                <a:prstGeom prst="dow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BDB9C49D-8D03-E134-6AFF-6324CB88F3E0}"/>
                  </a:ext>
                </a:extLst>
              </p:cNvPr>
              <p:cNvCxnSpPr>
                <a:stCxn id="29" idx="1"/>
              </p:cNvCxnSpPr>
              <p:nvPr/>
            </p:nvCxnSpPr>
            <p:spPr>
              <a:xfrm flipH="1">
                <a:off x="6330950" y="5228010"/>
                <a:ext cx="1079499" cy="461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" name="Flussdiagramm: Verbinder 52">
              <a:extLst>
                <a:ext uri="{FF2B5EF4-FFF2-40B4-BE49-F238E27FC236}">
                  <a16:creationId xmlns:a16="http://schemas.microsoft.com/office/drawing/2014/main" id="{7393AA3F-74AD-4E90-FCB4-035D9AA29AAB}"/>
                </a:ext>
              </a:extLst>
            </p:cNvPr>
            <p:cNvSpPr/>
            <p:nvPr/>
          </p:nvSpPr>
          <p:spPr>
            <a:xfrm>
              <a:off x="4453467" y="5829300"/>
              <a:ext cx="93133" cy="889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33D77239-598A-055A-8DD8-A8214BE3E07A}"/>
              </a:ext>
            </a:extLst>
          </p:cNvPr>
          <p:cNvSpPr txBox="1"/>
          <p:nvPr/>
        </p:nvSpPr>
        <p:spPr>
          <a:xfrm>
            <a:off x="0" y="6611779"/>
            <a:ext cx="8187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5"/>
              </a:rPr>
              <a:t>Quelle: www.tgabathuler.ch/WebQuest/Motorgrundlagen/Hotpotates/Viertakt.htm</a:t>
            </a:r>
            <a:endParaRPr lang="de-DE" sz="1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CDBD5C-C49F-21A5-75D2-D0B40362B387}"/>
              </a:ext>
            </a:extLst>
          </p:cNvPr>
          <p:cNvSpPr txBox="1"/>
          <p:nvPr/>
        </p:nvSpPr>
        <p:spPr>
          <a:xfrm>
            <a:off x="11675533" y="6488668"/>
            <a:ext cx="51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8745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539E6-D172-A0F6-D7F8-133662D2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- Kreiskolbenmotor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3E7F91-4778-EBD6-32E5-E3B89ED7C11E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2"/>
              </a:rPr>
              <a:t>Quelle: Wankelmotor - Antriebstechnologie :: </a:t>
            </a:r>
            <a:r>
              <a:rPr lang="de-DE" sz="1000" dirty="0" err="1">
                <a:hlinkClick r:id="rId2"/>
              </a:rPr>
              <a:t>Trackopedia</a:t>
            </a:r>
            <a:endParaRPr lang="de-DE" sz="10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BA8E66-DF8B-C4C6-B94B-DAD1EEC1FE36}"/>
              </a:ext>
            </a:extLst>
          </p:cNvPr>
          <p:cNvCxnSpPr/>
          <p:nvPr/>
        </p:nvCxnSpPr>
        <p:spPr>
          <a:xfrm flipH="1" flipV="1">
            <a:off x="7897811" y="3835400"/>
            <a:ext cx="831850" cy="8953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6AFBE7-4575-F1F5-42A5-CE15A9BBB555}"/>
              </a:ext>
            </a:extLst>
          </p:cNvPr>
          <p:cNvGrpSpPr/>
          <p:nvPr/>
        </p:nvGrpSpPr>
        <p:grpSpPr>
          <a:xfrm>
            <a:off x="3578224" y="1935162"/>
            <a:ext cx="4514850" cy="4257675"/>
            <a:chOff x="3578224" y="1935162"/>
            <a:chExt cx="4514850" cy="425767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DB5F551-2871-42BC-DE2E-7DCF69684BC4}"/>
                </a:ext>
              </a:extLst>
            </p:cNvPr>
            <p:cNvGrpSpPr/>
            <p:nvPr/>
          </p:nvGrpSpPr>
          <p:grpSpPr>
            <a:xfrm>
              <a:off x="3578224" y="1935162"/>
              <a:ext cx="4514850" cy="4257675"/>
              <a:chOff x="3578224" y="1935162"/>
              <a:chExt cx="4514850" cy="4257675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88C704D3-E926-38CB-7F59-AE6162A1B340}"/>
                  </a:ext>
                </a:extLst>
              </p:cNvPr>
              <p:cNvGrpSpPr/>
              <p:nvPr/>
            </p:nvGrpSpPr>
            <p:grpSpPr>
              <a:xfrm>
                <a:off x="3578224" y="1935162"/>
                <a:ext cx="4514850" cy="4257675"/>
                <a:chOff x="3578224" y="1935162"/>
                <a:chExt cx="4514850" cy="4257675"/>
              </a:xfrm>
            </p:grpSpPr>
            <p:grpSp>
              <p:nvGrpSpPr>
                <p:cNvPr id="10" name="Gruppieren 9">
                  <a:extLst>
                    <a:ext uri="{FF2B5EF4-FFF2-40B4-BE49-F238E27FC236}">
                      <a16:creationId xmlns:a16="http://schemas.microsoft.com/office/drawing/2014/main" id="{45DC3478-47DD-73DA-1188-BF3F719650FD}"/>
                    </a:ext>
                  </a:extLst>
                </p:cNvPr>
                <p:cNvGrpSpPr/>
                <p:nvPr/>
              </p:nvGrpSpPr>
              <p:grpSpPr>
                <a:xfrm>
                  <a:off x="3578224" y="1935162"/>
                  <a:ext cx="4514850" cy="4257675"/>
                  <a:chOff x="3578224" y="1935162"/>
                  <a:chExt cx="4514850" cy="4257675"/>
                </a:xfrm>
              </p:grpSpPr>
              <p:pic>
                <p:nvPicPr>
                  <p:cNvPr id="4" name="Grafik 3">
                    <a:extLst>
                      <a:ext uri="{FF2B5EF4-FFF2-40B4-BE49-F238E27FC236}">
                        <a16:creationId xmlns:a16="http://schemas.microsoft.com/office/drawing/2014/main" id="{311CD417-8CE8-6AD5-A7EB-8FF87E810B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78224" y="1935162"/>
                    <a:ext cx="4514850" cy="4257675"/>
                  </a:xfrm>
                  <a:prstGeom prst="rect">
                    <a:avLst/>
                  </a:prstGeom>
                </p:spPr>
              </p:pic>
              <p:sp>
                <p:nvSpPr>
                  <p:cNvPr id="5" name="Rechteck 4">
                    <a:extLst>
                      <a:ext uri="{FF2B5EF4-FFF2-40B4-BE49-F238E27FC236}">
                        <a16:creationId xmlns:a16="http://schemas.microsoft.com/office/drawing/2014/main" id="{1A35E3C1-B7B0-01EC-CD67-78FCA4881AD0}"/>
                      </a:ext>
                    </a:extLst>
                  </p:cNvPr>
                  <p:cNvSpPr/>
                  <p:nvPr/>
                </p:nvSpPr>
                <p:spPr>
                  <a:xfrm>
                    <a:off x="6612466" y="5621867"/>
                    <a:ext cx="1024467" cy="2201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A4469E86-F008-6FC1-1748-C16AE5C48F32}"/>
                    </a:ext>
                  </a:extLst>
                </p:cNvPr>
                <p:cNvSpPr/>
                <p:nvPr/>
              </p:nvSpPr>
              <p:spPr>
                <a:xfrm>
                  <a:off x="7196667" y="2633133"/>
                  <a:ext cx="896407" cy="26378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26415B6-7635-A16C-2B37-BCBE2EDEE711}"/>
                  </a:ext>
                </a:extLst>
              </p:cNvPr>
              <p:cNvSpPr/>
              <p:nvPr/>
            </p:nvSpPr>
            <p:spPr>
              <a:xfrm>
                <a:off x="6417733" y="1935162"/>
                <a:ext cx="575734" cy="4439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04C0BAC-C364-830F-9A29-85F3C530B01E}"/>
                </a:ext>
              </a:extLst>
            </p:cNvPr>
            <p:cNvSpPr/>
            <p:nvPr/>
          </p:nvSpPr>
          <p:spPr>
            <a:xfrm rot="18772049">
              <a:off x="6541558" y="5287756"/>
              <a:ext cx="397933" cy="3815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C640762E-5DC7-353F-D535-C42EEA0F67CE}"/>
              </a:ext>
            </a:extLst>
          </p:cNvPr>
          <p:cNvSpPr txBox="1"/>
          <p:nvPr/>
        </p:nvSpPr>
        <p:spPr>
          <a:xfrm>
            <a:off x="1896427" y="2860040"/>
            <a:ext cx="1165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Gehäuse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71032B-42A1-0B89-17CD-D195368643A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061652" y="3044706"/>
            <a:ext cx="1468015" cy="583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FD78149-0CEC-D8BB-F598-CB6C895C27B2}"/>
              </a:ext>
            </a:extLst>
          </p:cNvPr>
          <p:cNvSpPr txBox="1"/>
          <p:nvPr/>
        </p:nvSpPr>
        <p:spPr>
          <a:xfrm>
            <a:off x="6465327" y="1513840"/>
            <a:ext cx="1721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Zahnradwelle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9B6A9FF-8E8C-AF70-3EA1-1A8D0078A61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511800" y="1883172"/>
            <a:ext cx="1814497" cy="205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4ABEE4F-9F6B-D928-4F1C-284E45CB91ED}"/>
              </a:ext>
            </a:extLst>
          </p:cNvPr>
          <p:cNvSpPr txBox="1"/>
          <p:nvPr/>
        </p:nvSpPr>
        <p:spPr>
          <a:xfrm>
            <a:off x="8255000" y="2860040"/>
            <a:ext cx="1457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Einlasskanal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68D6345-38C7-6AAA-BDFF-44D0ED7A1788}"/>
              </a:ext>
            </a:extLst>
          </p:cNvPr>
          <p:cNvCxnSpPr>
            <a:stCxn id="29" idx="1"/>
          </p:cNvCxnSpPr>
          <p:nvPr/>
        </p:nvCxnSpPr>
        <p:spPr>
          <a:xfrm flipH="1">
            <a:off x="6878320" y="3044706"/>
            <a:ext cx="1376680" cy="384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5288E77-7C68-D7BC-9A2E-E4D2C5D42185}"/>
              </a:ext>
            </a:extLst>
          </p:cNvPr>
          <p:cNvSpPr txBox="1"/>
          <p:nvPr/>
        </p:nvSpPr>
        <p:spPr>
          <a:xfrm>
            <a:off x="8255000" y="3571240"/>
            <a:ext cx="1457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Auslasskanal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3AAB1B-A081-0BD5-9E85-05F5BF2BDF43}"/>
              </a:ext>
            </a:extLst>
          </p:cNvPr>
          <p:cNvCxnSpPr>
            <a:stCxn id="32" idx="1"/>
          </p:cNvCxnSpPr>
          <p:nvPr/>
        </p:nvCxnSpPr>
        <p:spPr>
          <a:xfrm flipH="1">
            <a:off x="6878320" y="3755906"/>
            <a:ext cx="1376680" cy="922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1238C2E-5F49-ECD5-1088-7AB7441AA06C}"/>
              </a:ext>
            </a:extLst>
          </p:cNvPr>
          <p:cNvSpPr txBox="1"/>
          <p:nvPr/>
        </p:nvSpPr>
        <p:spPr>
          <a:xfrm>
            <a:off x="838200" y="3571240"/>
            <a:ext cx="2219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Kreiskolben 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D59E52-07B1-DA82-5720-6BBB14080336}"/>
              </a:ext>
            </a:extLst>
          </p:cNvPr>
          <p:cNvCxnSpPr>
            <a:stCxn id="35" idx="3"/>
          </p:cNvCxnSpPr>
          <p:nvPr/>
        </p:nvCxnSpPr>
        <p:spPr>
          <a:xfrm>
            <a:off x="3058160" y="3755906"/>
            <a:ext cx="1803400" cy="25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AD16EE3-F3F5-0D57-64FE-B58C645589C6}"/>
              </a:ext>
            </a:extLst>
          </p:cNvPr>
          <p:cNvSpPr txBox="1"/>
          <p:nvPr/>
        </p:nvSpPr>
        <p:spPr>
          <a:xfrm>
            <a:off x="11760200" y="6488668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F2847D-E9AF-8999-AC6E-EB8913DEEEC4}"/>
              </a:ext>
            </a:extLst>
          </p:cNvPr>
          <p:cNvSpPr txBox="1"/>
          <p:nvPr/>
        </p:nvSpPr>
        <p:spPr>
          <a:xfrm>
            <a:off x="7507271" y="5891613"/>
            <a:ext cx="11716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Kammer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5B73F5E-25C2-4B55-CBFA-5943D29351D0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6341533" y="4583390"/>
            <a:ext cx="1165738" cy="149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1CFC9CA-629C-FE45-7301-AA4FE69AA542}"/>
              </a:ext>
            </a:extLst>
          </p:cNvPr>
          <p:cNvCxnSpPr/>
          <p:nvPr/>
        </p:nvCxnSpPr>
        <p:spPr>
          <a:xfrm flipH="1" flipV="1">
            <a:off x="4961467" y="4969933"/>
            <a:ext cx="2545804" cy="11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61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E0ADA-7768-7081-5FC1-85369439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Arbeitsweise</a:t>
            </a:r>
          </a:p>
        </p:txBody>
      </p:sp>
    </p:spTree>
    <p:extLst>
      <p:ext uri="{BB962C8B-B14F-4D97-AF65-F5344CB8AC3E}">
        <p14:creationId xmlns:p14="http://schemas.microsoft.com/office/powerpoint/2010/main" val="213175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88A92-05E2-BC85-462B-FFBE3AE2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der VKM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E8F36-703C-C7EF-E4DD-B1975A26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17668" cy="27548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Arbeitsweise in Schritte (Takte) unterteilt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Takte wiederholen sich in gleicher Reihenfolge           Kreisprozess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moderne VKM: 4-Takte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zwei Prinzipe: Otto- und Dieselprinzip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4EDED98-A2D6-25E3-A149-6C88C4126B97}"/>
              </a:ext>
            </a:extLst>
          </p:cNvPr>
          <p:cNvSpPr/>
          <p:nvPr/>
        </p:nvSpPr>
        <p:spPr>
          <a:xfrm>
            <a:off x="6976531" y="2792942"/>
            <a:ext cx="592667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2EB552-F4BB-F1D1-E95C-285A2E81DE57}"/>
              </a:ext>
            </a:extLst>
          </p:cNvPr>
          <p:cNvSpPr txBox="1"/>
          <p:nvPr/>
        </p:nvSpPr>
        <p:spPr>
          <a:xfrm>
            <a:off x="1169416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141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4D590-6822-4502-5FB4-E9926A74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Vier Arbeitstakte der VKM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BEDD67-F310-A505-27E7-9DEE3E4B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Verdichten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Verbrennen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Arbeiten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Ausstoßen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C1A0E7-66C3-212A-D106-AC95687011B6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9611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AF7CE-7198-C831-08EA-22C0397C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 1: Verdichten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7CF252-F935-3526-4C2C-E51A8B80303F}"/>
              </a:ext>
            </a:extLst>
          </p:cNvPr>
          <p:cNvSpPr txBox="1"/>
          <p:nvPr/>
        </p:nvSpPr>
        <p:spPr>
          <a:xfrm>
            <a:off x="5519647" y="3496522"/>
            <a:ext cx="17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3E330D-59F2-67AC-FF91-F06B2E991891}"/>
              </a:ext>
            </a:extLst>
          </p:cNvPr>
          <p:cNvSpPr txBox="1"/>
          <p:nvPr/>
        </p:nvSpPr>
        <p:spPr>
          <a:xfrm>
            <a:off x="852284" y="1816991"/>
            <a:ext cx="4504267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Kraftstoff- Luftgemisch kommt in den Zylinder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Einlassventil schließt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Kolben wird hoch gefahren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Kolben verrichtet Arbeit </a:t>
            </a:r>
          </a:p>
          <a:p>
            <a:pPr lvl="1">
              <a:lnSpc>
                <a:spcPct val="150000"/>
              </a:lnSpc>
            </a:pPr>
            <a:endParaRPr lang="de-DE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8AAAF3-79BC-71C1-FD7A-656AE8685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660" y="1423988"/>
            <a:ext cx="6203566" cy="465772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A1CC808-EE52-B7A7-4C97-1BCB0514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34" y="3496522"/>
            <a:ext cx="949610" cy="19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E227AB7-5A28-47E7-1EF1-9F539C3A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20" y="2334882"/>
            <a:ext cx="975784" cy="19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B633BD-3D73-5372-B50E-6A43081AB0E3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1733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9B669-3703-B28C-41E9-B7D7C206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 2: Verbrennen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DC124B-4F33-2807-D5E2-8AAE42941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0267" y="1690688"/>
            <a:ext cx="6528858" cy="457417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AB25A53-C855-A6B9-B10D-F9F3E966683E}"/>
              </a:ext>
            </a:extLst>
          </p:cNvPr>
          <p:cNvSpPr txBox="1"/>
          <p:nvPr/>
        </p:nvSpPr>
        <p:spPr>
          <a:xfrm>
            <a:off x="838200" y="205740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Kraftstoff – Luftgemisch wird verbrannt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abhängig von Prinzip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Temperaturen um  2000 °C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0011C7-9D83-B5AB-CD3C-9EE6904CA5D3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8F73F7-BE86-44B5-C4A6-3DF2593DB68F}"/>
              </a:ext>
            </a:extLst>
          </p:cNvPr>
          <p:cNvSpPr txBox="1"/>
          <p:nvPr/>
        </p:nvSpPr>
        <p:spPr>
          <a:xfrm>
            <a:off x="8784696" y="1811850"/>
            <a:ext cx="17881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Verbrennung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988021-DBCC-B5E9-F10C-EA45E3EBF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267" y="1811850"/>
            <a:ext cx="6413877" cy="445300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29FC3EA-4928-913F-9B10-670CAC7A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4" y="2501897"/>
            <a:ext cx="923395" cy="18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2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2F435-71DA-383C-F85B-71E60B1D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55" y="0"/>
            <a:ext cx="10515600" cy="1325563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0242" name="Picture 2" descr="Nachrichten: Private Betriebe, September 2005">
            <a:extLst>
              <a:ext uri="{FF2B5EF4-FFF2-40B4-BE49-F238E27FC236}">
                <a16:creationId xmlns:a16="http://schemas.microsoft.com/office/drawing/2014/main" id="{543510A6-3796-8C54-54DF-4C91BE46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42" y="1325563"/>
            <a:ext cx="3405420" cy="25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yheter, Pendling | Stadig flere krysser kommunegrensene mellom jobb og ...">
            <a:extLst>
              <a:ext uri="{FF2B5EF4-FFF2-40B4-BE49-F238E27FC236}">
                <a16:creationId xmlns:a16="http://schemas.microsoft.com/office/drawing/2014/main" id="{C86ACA4D-AD80-3F5E-755C-A26070C7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55" y="1326780"/>
            <a:ext cx="3961315" cy="255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B48EC02-07A5-981D-AA32-90F14FA1EEB4}"/>
              </a:ext>
            </a:extLst>
          </p:cNvPr>
          <p:cNvSpPr txBox="1"/>
          <p:nvPr/>
        </p:nvSpPr>
        <p:spPr>
          <a:xfrm>
            <a:off x="6736882" y="3879628"/>
            <a:ext cx="4120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hlinkClick r:id="rId4"/>
              </a:rPr>
              <a:t>Nyheter, Pendling | Stadig flere krysser kommunegrensene mellom jobb og bolig: Nå pendler 14.000 ut og 9.000 inn til Fredrikstad hver dag (f-b.no)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625490-5072-15FB-E595-41DFAFF5AE07}"/>
              </a:ext>
            </a:extLst>
          </p:cNvPr>
          <p:cNvSpPr txBox="1"/>
          <p:nvPr/>
        </p:nvSpPr>
        <p:spPr>
          <a:xfrm>
            <a:off x="1575089" y="3918907"/>
            <a:ext cx="34706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5"/>
              </a:rPr>
              <a:t>Nachrichten: Private Betriebe, September 2005 (stadtbus2.de)</a:t>
            </a:r>
            <a:endParaRPr lang="de-DE" sz="1000" dirty="0"/>
          </a:p>
        </p:txBody>
      </p:sp>
      <p:pic>
        <p:nvPicPr>
          <p:cNvPr id="10246" name="Picture 6" descr="Von der Pendlerpauschale profitieren vor allem Spitzenverdiener ...">
            <a:extLst>
              <a:ext uri="{FF2B5EF4-FFF2-40B4-BE49-F238E27FC236}">
                <a16:creationId xmlns:a16="http://schemas.microsoft.com/office/drawing/2014/main" id="{8E6516BC-AA72-0EEE-A594-F09E8064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5" y="4324705"/>
            <a:ext cx="3422308" cy="21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0F89AD3-5AD9-B829-A4EE-24E8E93E7B4C}"/>
              </a:ext>
            </a:extLst>
          </p:cNvPr>
          <p:cNvSpPr txBox="1"/>
          <p:nvPr/>
        </p:nvSpPr>
        <p:spPr>
          <a:xfrm>
            <a:off x="1551555" y="6472972"/>
            <a:ext cx="60976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 err="1">
                <a:hlinkClick r:id="rId7"/>
              </a:rPr>
              <a:t>auto</a:t>
            </a:r>
            <a:r>
              <a:rPr lang="de-DE" sz="1000" dirty="0">
                <a:hlinkClick r:id="rId7"/>
              </a:rPr>
              <a:t> </a:t>
            </a:r>
            <a:r>
              <a:rPr lang="de-DE" sz="1000" dirty="0" err="1">
                <a:hlinkClick r:id="rId7"/>
              </a:rPr>
              <a:t>pendler</a:t>
            </a:r>
            <a:r>
              <a:rPr lang="de-DE" sz="1000" dirty="0">
                <a:hlinkClick r:id="rId7"/>
              </a:rPr>
              <a:t> - Bing </a:t>
            </a:r>
            <a:r>
              <a:rPr lang="de-DE" sz="1000" dirty="0" err="1">
                <a:hlinkClick r:id="rId7"/>
              </a:rPr>
              <a:t>images</a:t>
            </a:r>
            <a:endParaRPr lang="de-DE" sz="1000" dirty="0"/>
          </a:p>
        </p:txBody>
      </p:sp>
      <p:pic>
        <p:nvPicPr>
          <p:cNvPr id="10248" name="Picture 8" descr="Award für emissionsfreie Pendlerfähre &quot;BB Green&quot;">
            <a:extLst>
              <a:ext uri="{FF2B5EF4-FFF2-40B4-BE49-F238E27FC236}">
                <a16:creationId xmlns:a16="http://schemas.microsoft.com/office/drawing/2014/main" id="{868E7788-E459-A076-1221-D1921D6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82" y="4288063"/>
            <a:ext cx="4033789" cy="21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C593739-4211-3EEA-248D-A87D47D943F4}"/>
              </a:ext>
            </a:extLst>
          </p:cNvPr>
          <p:cNvSpPr txBox="1"/>
          <p:nvPr/>
        </p:nvSpPr>
        <p:spPr>
          <a:xfrm>
            <a:off x="6736882" y="6464471"/>
            <a:ext cx="60976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9"/>
              </a:rPr>
              <a:t>schiff </a:t>
            </a:r>
            <a:r>
              <a:rPr lang="de-DE" sz="1000" dirty="0" err="1">
                <a:hlinkClick r:id="rId9"/>
              </a:rPr>
              <a:t>pendler</a:t>
            </a:r>
            <a:r>
              <a:rPr lang="de-DE" sz="1000" dirty="0">
                <a:hlinkClick r:id="rId9"/>
              </a:rPr>
              <a:t> - Bing </a:t>
            </a:r>
            <a:r>
              <a:rPr lang="de-DE" sz="1000" dirty="0" err="1">
                <a:hlinkClick r:id="rId9"/>
              </a:rPr>
              <a:t>images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56057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4C7BD-6514-7B79-DEBE-3DF9D4EA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 3: 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B12B8-AB0F-0B5F-6217-05C6E6348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4164" y="1690688"/>
            <a:ext cx="6487836" cy="45802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6B0D35-AD94-2F4D-17A2-178A01B7F348}"/>
              </a:ext>
            </a:extLst>
          </p:cNvPr>
          <p:cNvSpPr txBox="1"/>
          <p:nvPr/>
        </p:nvSpPr>
        <p:spPr>
          <a:xfrm>
            <a:off x="838200" y="2125133"/>
            <a:ext cx="4106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heißes Abgas dehnt sich aus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Kolben fährt nach unten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400" dirty="0"/>
              <a:t>Temperatur sinkt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400" dirty="0"/>
              <a:t>Volumen steigt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2400" dirty="0"/>
              <a:t>Druck sinkt</a:t>
            </a:r>
          </a:p>
          <a:p>
            <a:pPr lvl="1"/>
            <a:endParaRPr lang="de-DE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/>
              <a:t>Abgas verrichtet Arbeit an Kolben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14C8C57-D25B-1DD1-ABA6-8CA8485E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623" y="2714742"/>
            <a:ext cx="993244" cy="195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C8555D9-80B6-E382-5A2C-7151EBB64B6D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9290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41EE0-DE52-3C36-C5D4-ABC45BD0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 4: Ausstoßen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826D97-5CFF-E695-67A7-1DE65895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9437" y="1690688"/>
            <a:ext cx="6429375" cy="4391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B1BE987-B966-40B2-3BE3-A2344176897E}"/>
              </a:ext>
            </a:extLst>
          </p:cNvPr>
          <p:cNvSpPr txBox="1"/>
          <p:nvPr/>
        </p:nvSpPr>
        <p:spPr>
          <a:xfrm>
            <a:off x="838200" y="1857676"/>
            <a:ext cx="448627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Kolben bewegt sich nach oben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Auslass Ventil offen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Abgas strömt aus Zylinder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Kraftstoff-Luftgemisch kann eingesaugt werden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329CC7-FAF8-82C4-EF5A-76EA990D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40" y="3093507"/>
            <a:ext cx="1024460" cy="20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2685C54-036C-32D6-7ED2-1F61EC3B46C0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6863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054A0-21BB-4960-2308-D9FD97C0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Otto- und Dieselprozess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7A2578-B784-63FE-13CC-455AE525C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Otto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DC9AE3-EFDD-4439-7013-738528B7BF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schnelle Verbrennung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Gleichraumverbrennung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max. Druck 25-60 bar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Fremdzündung      Zündkerzen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C5738E-B089-F861-F938-515E77005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0000" y="1681163"/>
            <a:ext cx="5183188" cy="823912"/>
          </a:xfrm>
        </p:spPr>
        <p:txBody>
          <a:bodyPr>
            <a:normAutofit/>
          </a:bodyPr>
          <a:lstStyle/>
          <a:p>
            <a:r>
              <a:rPr lang="de-DE" sz="2800" dirty="0"/>
              <a:t>Diesel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1E5AC2-2DFA-14BB-74B8-82D7DEB52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000" y="2505075"/>
            <a:ext cx="5183188" cy="36845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langsame Verbrennung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Gleichdruckverbrennung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max. Druck 60-90 bar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Selbstzündung</a:t>
            </a:r>
          </a:p>
          <a:p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A02EE3C-D9D6-A9FE-06D4-4B2D47A45F5D}"/>
              </a:ext>
            </a:extLst>
          </p:cNvPr>
          <p:cNvSpPr/>
          <p:nvPr/>
        </p:nvSpPr>
        <p:spPr>
          <a:xfrm>
            <a:off x="3043078" y="4877594"/>
            <a:ext cx="295275" cy="76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4F2D75C-F30E-BB08-1A9C-4AEBAB791D79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5091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D2591-444A-87DE-2983-FDC3CCDE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Otto- und Dieselprozess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6938E4-5262-E7A0-16CF-DBEF319B1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34" y="2211204"/>
            <a:ext cx="5600066" cy="38705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8C9A588-89F8-8A29-2636-9FB9507458CA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BA119C-D2F7-14CB-5DF3-745A3E695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05" y="2211203"/>
            <a:ext cx="5868735" cy="387051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1ED70BF-9610-16B2-7330-B8B946086342}"/>
              </a:ext>
            </a:extLst>
          </p:cNvPr>
          <p:cNvSpPr txBox="1"/>
          <p:nvPr/>
        </p:nvSpPr>
        <p:spPr>
          <a:xfrm>
            <a:off x="5914121" y="3920067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385697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88B9C-EC29-D64E-AD47-916B6C0E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Kraftstoffe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5AC719-CF5C-01E1-C66A-1B2678699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Ottomotor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6DC08A-ED47-E019-B056-50D6CDE6B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56212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Klopfen: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Selbstzündung des Kraftstoff-Luftgemischs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mechanischen Schäden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klopffeste Kraftstoffe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2400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E1B492-C2B4-5AFF-15BC-0656F7664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9081" y="1677195"/>
            <a:ext cx="5183188" cy="823912"/>
          </a:xfrm>
        </p:spPr>
        <p:txBody>
          <a:bodyPr>
            <a:normAutofit/>
          </a:bodyPr>
          <a:lstStyle/>
          <a:p>
            <a:r>
              <a:rPr lang="de-DE" sz="2800" dirty="0"/>
              <a:t>Dieselmotor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DB6D08-820D-1910-2CF5-FCF06439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2881" y="2501107"/>
            <a:ext cx="5543550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Zündung durch hohe Temperaturen allein unerwünscht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zündfeste Kraftstoffe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2400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1A5C9F9-FE2A-1635-1807-A7AE70A50F23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4567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9A1E9-9774-A519-2007-98D85776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Kraftstoffe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09193D-1A6F-CF01-485E-C65585831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67000"/>
            <a:ext cx="5181600" cy="35766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kurzkettige Kohlenwasserstoffe: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Benzin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Erdgas (CNG)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Flüssiggas (LPG)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0C9482-FD17-6003-43F2-BC5BF2D97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666999"/>
            <a:ext cx="5181600" cy="35766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langkettige Kohlenwasserstoffe: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Diesel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DD79C3-C6CC-4DAE-57C6-1AD106A7EFBC}"/>
              </a:ext>
            </a:extLst>
          </p:cNvPr>
          <p:cNvSpPr txBox="1"/>
          <p:nvPr/>
        </p:nvSpPr>
        <p:spPr>
          <a:xfrm>
            <a:off x="2952353" y="5001419"/>
            <a:ext cx="707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Realität: Gemisch von ca. 100 Kohlewasserstoffen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C03790E8-E5C1-0FDF-CD5B-ED7930A0B66A}"/>
              </a:ext>
            </a:extLst>
          </p:cNvPr>
          <p:cNvSpPr txBox="1">
            <a:spLocks/>
          </p:cNvSpPr>
          <p:nvPr/>
        </p:nvSpPr>
        <p:spPr>
          <a:xfrm>
            <a:off x="828675" y="198636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Ottomotor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CDEA8831-3ECF-B599-1BBC-740D0D264F9A}"/>
              </a:ext>
            </a:extLst>
          </p:cNvPr>
          <p:cNvSpPr txBox="1">
            <a:spLocks/>
          </p:cNvSpPr>
          <p:nvPr/>
        </p:nvSpPr>
        <p:spPr>
          <a:xfrm>
            <a:off x="6180137" y="1986360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Dieselmotor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F8C6A50-5E7C-365B-C33F-0E49934D73AA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4277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04C70-8B11-3B60-3633-B521B027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Verbrennung und Abgasreinigung</a:t>
            </a:r>
          </a:p>
        </p:txBody>
      </p:sp>
    </p:spTree>
    <p:extLst>
      <p:ext uri="{BB962C8B-B14F-4D97-AF65-F5344CB8AC3E}">
        <p14:creationId xmlns:p14="http://schemas.microsoft.com/office/powerpoint/2010/main" val="242202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B8301-88B2-B4C1-2A1F-055D3628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 der Kraftstoffverbrennung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8151EA-1BE6-7A71-0CD0-7F7E1F7F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47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Wasserdampf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Kohlenstoffdioxid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Kohlenstoffmonoxid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Rußpartikel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unverbrannter Restkraftstoff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3447C0-D2CA-E1B8-C0B7-36D33EDB43DE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7893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3294E-BDE3-D0A0-1D23-160421C7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Nebenreaktion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DFAA-6A2E-15D8-5D41-8A813FAF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31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unerwünschte Nebenreaktion durch stickstoffhaltige Luft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Stickoxidbildung          Ozonabbau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Schadstoffausstoß sinkt durch Abgasreinigung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3126536A-4229-2F70-93D0-46A1D563457A}"/>
              </a:ext>
            </a:extLst>
          </p:cNvPr>
          <p:cNvSpPr/>
          <p:nvPr/>
        </p:nvSpPr>
        <p:spPr>
          <a:xfrm>
            <a:off x="3209925" y="2838450"/>
            <a:ext cx="581025" cy="1047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E6A8-A2AF-7346-87E3-5F839460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11" y="4356895"/>
            <a:ext cx="4230311" cy="6607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761D58D-868F-A1BB-68A0-5A03BC9F4B2C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83200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4C22D-681D-130F-B388-1B047CF5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7" y="365125"/>
            <a:ext cx="10735733" cy="1325563"/>
          </a:xfrm>
        </p:spPr>
        <p:txBody>
          <a:bodyPr/>
          <a:lstStyle/>
          <a:p>
            <a:r>
              <a:rPr lang="de-DE" dirty="0"/>
              <a:t>SCR – Verfahren (</a:t>
            </a:r>
            <a:r>
              <a:rPr lang="de-DE" sz="4400" b="1" dirty="0" err="1"/>
              <a:t>s</a:t>
            </a:r>
            <a:r>
              <a:rPr lang="de-DE" sz="4400" dirty="0" err="1"/>
              <a:t>elective</a:t>
            </a:r>
            <a:r>
              <a:rPr lang="de-DE" sz="4400" dirty="0"/>
              <a:t> </a:t>
            </a:r>
            <a:r>
              <a:rPr lang="de-DE" sz="4400" b="1" dirty="0" err="1"/>
              <a:t>c</a:t>
            </a:r>
            <a:r>
              <a:rPr lang="de-DE" sz="4400" dirty="0" err="1"/>
              <a:t>atalytic</a:t>
            </a:r>
            <a:r>
              <a:rPr lang="de-DE" sz="4400" dirty="0"/>
              <a:t> </a:t>
            </a:r>
            <a:r>
              <a:rPr lang="de-DE" sz="4400" b="1" dirty="0" err="1"/>
              <a:t>r</a:t>
            </a:r>
            <a:r>
              <a:rPr lang="de-DE" sz="4400" dirty="0" err="1"/>
              <a:t>eduction</a:t>
            </a:r>
            <a:r>
              <a:rPr lang="de-DE" sz="4400" dirty="0"/>
              <a:t> 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B58A9A-6BA8-05D6-DEBF-719FE2E5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2319866"/>
            <a:ext cx="3346897" cy="22182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298C541-072D-4C28-93F2-52808882DAA9}"/>
              </a:ext>
            </a:extLst>
          </p:cNvPr>
          <p:cNvSpPr txBox="1"/>
          <p:nvPr/>
        </p:nvSpPr>
        <p:spPr>
          <a:xfrm>
            <a:off x="618066" y="4570967"/>
            <a:ext cx="334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Betankung mit Harnstoff („AdBlue“)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6F80E1-6944-F9BF-6800-C24BB137D0FD}"/>
              </a:ext>
            </a:extLst>
          </p:cNvPr>
          <p:cNvCxnSpPr>
            <a:cxnSpLocks/>
          </p:cNvCxnSpPr>
          <p:nvPr/>
        </p:nvCxnSpPr>
        <p:spPr>
          <a:xfrm flipV="1">
            <a:off x="3964963" y="3512631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9D9F300B-4ED7-9578-AF51-672AC4C0E010}"/>
              </a:ext>
            </a:extLst>
          </p:cNvPr>
          <p:cNvSpPr txBox="1"/>
          <p:nvPr/>
        </p:nvSpPr>
        <p:spPr>
          <a:xfrm>
            <a:off x="6440181" y="2850911"/>
            <a:ext cx="1566333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 </a:t>
            </a:r>
            <a:r>
              <a:rPr lang="el-GR" sz="8000" dirty="0"/>
              <a:t>Δ</a:t>
            </a:r>
            <a:r>
              <a:rPr lang="de-DE" sz="8000" dirty="0"/>
              <a:t>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94ACAC2-1B40-CE43-BC92-B48A9D9F70DD}"/>
              </a:ext>
            </a:extLst>
          </p:cNvPr>
          <p:cNvSpPr/>
          <p:nvPr/>
        </p:nvSpPr>
        <p:spPr>
          <a:xfrm>
            <a:off x="5549900" y="2403500"/>
            <a:ext cx="3346897" cy="221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471D7B-564B-FF42-F682-B2CBAF4D07CF}"/>
              </a:ext>
            </a:extLst>
          </p:cNvPr>
          <p:cNvSpPr txBox="1"/>
          <p:nvPr/>
        </p:nvSpPr>
        <p:spPr>
          <a:xfrm>
            <a:off x="6529080" y="4755633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Thermolyse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43439E-4D70-EF90-DE0E-E0B616A873FF}"/>
              </a:ext>
            </a:extLst>
          </p:cNvPr>
          <p:cNvSpPr txBox="1"/>
          <p:nvPr/>
        </p:nvSpPr>
        <p:spPr>
          <a:xfrm>
            <a:off x="4304464" y="3183578"/>
            <a:ext cx="905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AdBlue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5CBCD72-6A09-E420-F561-A7C089A6FC5B}"/>
              </a:ext>
            </a:extLst>
          </p:cNvPr>
          <p:cNvCxnSpPr>
            <a:cxnSpLocks/>
          </p:cNvCxnSpPr>
          <p:nvPr/>
        </p:nvCxnSpPr>
        <p:spPr>
          <a:xfrm flipV="1">
            <a:off x="8896795" y="3522132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C51FF7C-E68C-1591-BC89-9169C0FFA439}"/>
              </a:ext>
            </a:extLst>
          </p:cNvPr>
          <p:cNvSpPr txBox="1"/>
          <p:nvPr/>
        </p:nvSpPr>
        <p:spPr>
          <a:xfrm>
            <a:off x="9236296" y="3183578"/>
            <a:ext cx="932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Amoniak</a:t>
            </a:r>
            <a:endParaRPr lang="de-DE" sz="16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3534D3-203A-7705-C78E-BF67899E6D9D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73221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7A178-DEF6-E6DD-6356-1BB1F18D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568EA-1C1C-77C5-1F00-2929764E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Antrieb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Aufbau und Funktionsweise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Arbeitsweise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Verbrennung und Abgasreinigung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2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0438FD3-8832-8839-F3A9-84AEEBB40BAF}"/>
              </a:ext>
            </a:extLst>
          </p:cNvPr>
          <p:cNvGrpSpPr/>
          <p:nvPr/>
        </p:nvGrpSpPr>
        <p:grpSpPr>
          <a:xfrm>
            <a:off x="320061" y="3860909"/>
            <a:ext cx="1584936" cy="338555"/>
            <a:chOff x="2563728" y="3090445"/>
            <a:chExt cx="1584936" cy="338555"/>
          </a:xfrm>
        </p:grpSpPr>
        <p:cxnSp>
          <p:nvCxnSpPr>
            <p:cNvPr id="2" name="Gerade Verbindung mit Pfeil 1">
              <a:extLst>
                <a:ext uri="{FF2B5EF4-FFF2-40B4-BE49-F238E27FC236}">
                  <a16:creationId xmlns:a16="http://schemas.microsoft.com/office/drawing/2014/main" id="{C9AEC6D2-394A-0FB9-2704-871D382E7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3728" y="3428999"/>
              <a:ext cx="158493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ACF8C9A-66B4-319F-D6E1-26624E47524E}"/>
                </a:ext>
              </a:extLst>
            </p:cNvPr>
            <p:cNvSpPr txBox="1"/>
            <p:nvPr/>
          </p:nvSpPr>
          <p:spPr>
            <a:xfrm>
              <a:off x="2763526" y="3090445"/>
              <a:ext cx="932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/>
                <a:t>Amoniak</a:t>
              </a:r>
              <a:endParaRPr lang="de-DE" sz="1600" dirty="0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E61A30D0-FC67-E31E-27A9-23BCD0845904}"/>
              </a:ext>
            </a:extLst>
          </p:cNvPr>
          <p:cNvSpPr/>
          <p:nvPr/>
        </p:nvSpPr>
        <p:spPr>
          <a:xfrm>
            <a:off x="1904997" y="2319864"/>
            <a:ext cx="3346897" cy="221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5019CC-5400-6C63-D58A-5220BA14E00C}"/>
              </a:ext>
            </a:extLst>
          </p:cNvPr>
          <p:cNvSpPr txBox="1"/>
          <p:nvPr/>
        </p:nvSpPr>
        <p:spPr>
          <a:xfrm>
            <a:off x="4436533" y="8551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14FB98-D1F3-CF61-2DB0-E614AEC36F65}"/>
              </a:ext>
            </a:extLst>
          </p:cNvPr>
          <p:cNvSpPr txBox="1"/>
          <p:nvPr/>
        </p:nvSpPr>
        <p:spPr>
          <a:xfrm>
            <a:off x="2306776" y="3198163"/>
            <a:ext cx="270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Chemische Reaktion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F240032-AFAA-00A2-52C9-E827A67159EF}"/>
              </a:ext>
            </a:extLst>
          </p:cNvPr>
          <p:cNvCxnSpPr>
            <a:cxnSpLocks/>
          </p:cNvCxnSpPr>
          <p:nvPr/>
        </p:nvCxnSpPr>
        <p:spPr>
          <a:xfrm flipV="1">
            <a:off x="320061" y="2827814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D39E2B38-E3A1-E983-6BE7-EC0409FFD088}"/>
              </a:ext>
            </a:extLst>
          </p:cNvPr>
          <p:cNvSpPr txBox="1"/>
          <p:nvPr/>
        </p:nvSpPr>
        <p:spPr>
          <a:xfrm>
            <a:off x="578710" y="2489260"/>
            <a:ext cx="1067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Stickoxide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410FB75-3384-94DC-74A3-D969EADCAAE0}"/>
              </a:ext>
            </a:extLst>
          </p:cNvPr>
          <p:cNvCxnSpPr>
            <a:cxnSpLocks/>
          </p:cNvCxnSpPr>
          <p:nvPr/>
        </p:nvCxnSpPr>
        <p:spPr>
          <a:xfrm flipV="1">
            <a:off x="5251894" y="3428995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E00101ED-2EB3-5918-DECC-62480121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30" y="2298750"/>
            <a:ext cx="3346897" cy="223937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E73D4-C80C-FB20-6ADD-6B5E2FAD9597}"/>
              </a:ext>
            </a:extLst>
          </p:cNvPr>
          <p:cNvCxnSpPr>
            <a:cxnSpLocks/>
          </p:cNvCxnSpPr>
          <p:nvPr/>
        </p:nvCxnSpPr>
        <p:spPr>
          <a:xfrm flipV="1">
            <a:off x="10183727" y="2482434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5E04930-970B-DF9D-5CC3-03FAEB28916B}"/>
              </a:ext>
            </a:extLst>
          </p:cNvPr>
          <p:cNvCxnSpPr>
            <a:cxnSpLocks/>
          </p:cNvCxnSpPr>
          <p:nvPr/>
        </p:nvCxnSpPr>
        <p:spPr>
          <a:xfrm flipV="1">
            <a:off x="10183727" y="4429748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34F41D0-B9BE-E0CF-10F3-28EC53E3EC82}"/>
              </a:ext>
            </a:extLst>
          </p:cNvPr>
          <p:cNvSpPr txBox="1"/>
          <p:nvPr/>
        </p:nvSpPr>
        <p:spPr>
          <a:xfrm>
            <a:off x="2773505" y="4607947"/>
            <a:ext cx="170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SCR-Katalysator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FD991BB-849A-0939-BC1C-D745D83386BF}"/>
              </a:ext>
            </a:extLst>
          </p:cNvPr>
          <p:cNvCxnSpPr>
            <a:cxnSpLocks/>
          </p:cNvCxnSpPr>
          <p:nvPr/>
        </p:nvCxnSpPr>
        <p:spPr>
          <a:xfrm flipV="1">
            <a:off x="10183727" y="3413745"/>
            <a:ext cx="15849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FF6F632-A74B-F8A3-53AF-BC8995FC58B6}"/>
              </a:ext>
            </a:extLst>
          </p:cNvPr>
          <p:cNvSpPr txBox="1"/>
          <p:nvPr/>
        </p:nvSpPr>
        <p:spPr>
          <a:xfrm>
            <a:off x="10442376" y="2129473"/>
            <a:ext cx="1067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Stickstoff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F2E931-D13D-331F-7DE5-3210520989E2}"/>
              </a:ext>
            </a:extLst>
          </p:cNvPr>
          <p:cNvSpPr txBox="1"/>
          <p:nvPr/>
        </p:nvSpPr>
        <p:spPr>
          <a:xfrm>
            <a:off x="10442376" y="4091194"/>
            <a:ext cx="1067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Wasser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2794D0-D309-0DB4-95F3-26F4EECE457F}"/>
              </a:ext>
            </a:extLst>
          </p:cNvPr>
          <p:cNvSpPr txBox="1"/>
          <p:nvPr/>
        </p:nvSpPr>
        <p:spPr>
          <a:xfrm>
            <a:off x="10421325" y="3028886"/>
            <a:ext cx="1067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C, CO, CO2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7AAD49A-A9AD-3072-7AD0-0FE7B1C8653A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16454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BD789-EF78-0450-360F-26EEBF5F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FBFCE-8A10-88F7-95CF-3950B46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VKM ist nur ein Teil des Antriebs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verschiedene Aufbauten und Arbeitsweisen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Schadstoffausstoß lässt sich durch Abgasreinigung senken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1A4DA5-3BE6-CFD9-7E00-EB2703545D4F}"/>
              </a:ext>
            </a:extLst>
          </p:cNvPr>
          <p:cNvSpPr txBox="1"/>
          <p:nvPr/>
        </p:nvSpPr>
        <p:spPr>
          <a:xfrm>
            <a:off x="11612880" y="6488668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60786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CA1AE-9F72-EAA5-FD41-F38A48A0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070" y="2766218"/>
            <a:ext cx="5889859" cy="1325563"/>
          </a:xfrm>
        </p:spPr>
        <p:txBody>
          <a:bodyPr/>
          <a:lstStyle/>
          <a:p>
            <a:pPr algn="ctr"/>
            <a:r>
              <a:rPr lang="de-DE" dirty="0"/>
              <a:t>Vielen Dank fürs Zuhören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4093A78-8810-0729-BA76-A72E003D1D6D}"/>
              </a:ext>
            </a:extLst>
          </p:cNvPr>
          <p:cNvSpPr txBox="1"/>
          <p:nvPr/>
        </p:nvSpPr>
        <p:spPr>
          <a:xfrm>
            <a:off x="2927232" y="4527124"/>
            <a:ext cx="847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 Link: </a:t>
            </a:r>
            <a:r>
              <a:rPr lang="de-DE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PythonBasti01/Workshop---Wissenschaftliches-Pr-</a:t>
            </a:r>
            <a:r>
              <a:rPr lang="de-DE" sz="1400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sentieren</a:t>
            </a:r>
            <a:r>
              <a:rPr lang="de-DE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(github.com)</a:t>
            </a:r>
            <a:endParaRPr lang="de-DE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2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0BECB-033E-596A-F6CE-9827D068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700" y="2766218"/>
            <a:ext cx="3530600" cy="1325563"/>
          </a:xfrm>
        </p:spPr>
        <p:txBody>
          <a:bodyPr/>
          <a:lstStyle/>
          <a:p>
            <a:pPr algn="ctr"/>
            <a:r>
              <a:rPr lang="de-DE" dirty="0"/>
              <a:t>Antrieb</a:t>
            </a:r>
          </a:p>
        </p:txBody>
      </p:sp>
    </p:spTree>
    <p:extLst>
      <p:ext uri="{BB962C8B-B14F-4D97-AF65-F5344CB8AC3E}">
        <p14:creationId xmlns:p14="http://schemas.microsoft.com/office/powerpoint/2010/main" val="300679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8FB0B-74E9-0728-B652-581C384B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Antrieb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C04830F-0B88-9CC5-A52B-DB7ED96986B5}"/>
              </a:ext>
            </a:extLst>
          </p:cNvPr>
          <p:cNvSpPr txBox="1"/>
          <p:nvPr/>
        </p:nvSpPr>
        <p:spPr>
          <a:xfrm>
            <a:off x="838200" y="2042160"/>
            <a:ext cx="9850120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Bauteile, die die Fortbewegung des Fahrzeugs ermöglichen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zwei Bestandteile: Motor + Kraftübertragung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6A5245-AD93-6E89-D981-5AB89A506A46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580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44CB8-E230-9E5A-AEBE-2D87B62C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 des Antriebs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4F96E5-F10E-34AD-E6D4-D51B15730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014" y="1889125"/>
            <a:ext cx="5157787" cy="823912"/>
          </a:xfrm>
        </p:spPr>
        <p:txBody>
          <a:bodyPr>
            <a:normAutofit/>
          </a:bodyPr>
          <a:lstStyle/>
          <a:p>
            <a:r>
              <a:rPr lang="de-DE" sz="2800" dirty="0"/>
              <a:t>Motor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2C9B30-CDCC-4FBF-E0A8-886AFBE5C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2014" y="2911475"/>
            <a:ext cx="5157787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Kraftmaschine (KM)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Energiewandlungsprozesse</a:t>
            </a:r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07FAD1-DA16-0D5B-C8E2-97EFB2746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89125"/>
            <a:ext cx="5183188" cy="823912"/>
          </a:xfrm>
        </p:spPr>
        <p:txBody>
          <a:bodyPr>
            <a:normAutofit/>
          </a:bodyPr>
          <a:lstStyle/>
          <a:p>
            <a:r>
              <a:rPr lang="de-DE" sz="2800" dirty="0"/>
              <a:t>Kraftübertragung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03DA08-86B2-BC3E-DB6C-ED2E5A196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911475"/>
            <a:ext cx="5183188" cy="28086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Zahnräder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Wellen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Getriebe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Räder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33EF46-4C7C-6A03-C888-405AAD88B89F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954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ahrwerkselektronik: Neue Si-Trends für den Antriebsstrang | Elektronik ...">
            <a:extLst>
              <a:ext uri="{FF2B5EF4-FFF2-40B4-BE49-F238E27FC236}">
                <a16:creationId xmlns:a16="http://schemas.microsoft.com/office/drawing/2014/main" id="{6AD2D270-F737-AFF0-DB36-678B9733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70" y="1747837"/>
            <a:ext cx="59817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932EEC-05E6-B214-77DA-64C683CE6E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Antrieb - Beispiel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6663FCA-99CF-A7FA-705E-CA7D9E21DBAA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342EFC-F1E0-776C-2639-D6548114E028}"/>
              </a:ext>
            </a:extLst>
          </p:cNvPr>
          <p:cNvSpPr txBox="1"/>
          <p:nvPr/>
        </p:nvSpPr>
        <p:spPr>
          <a:xfrm>
            <a:off x="8453120" y="1138237"/>
            <a:ext cx="857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Räder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DF888C9-DD8C-02D1-B07E-8AAE83F71E9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595360" y="1507569"/>
            <a:ext cx="286385" cy="156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CE0F0D-2725-EBCC-77DD-EB8C05DBE36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213600" y="1507569"/>
            <a:ext cx="1668145" cy="65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71D6577-F954-F38D-EA76-C243AABD448E}"/>
              </a:ext>
            </a:extLst>
          </p:cNvPr>
          <p:cNvSpPr txBox="1"/>
          <p:nvPr/>
        </p:nvSpPr>
        <p:spPr>
          <a:xfrm>
            <a:off x="1981200" y="1656080"/>
            <a:ext cx="1229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Motor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4416650-7D75-8DB2-1114-DAC449010A60}"/>
              </a:ext>
            </a:extLst>
          </p:cNvPr>
          <p:cNvCxnSpPr>
            <a:stCxn id="13" idx="2"/>
          </p:cNvCxnSpPr>
          <p:nvPr/>
        </p:nvCxnSpPr>
        <p:spPr>
          <a:xfrm>
            <a:off x="2595880" y="2025412"/>
            <a:ext cx="1996440" cy="126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E904A6B-283E-5148-D8AC-E998DD3A6D02}"/>
              </a:ext>
            </a:extLst>
          </p:cNvPr>
          <p:cNvSpPr txBox="1"/>
          <p:nvPr/>
        </p:nvSpPr>
        <p:spPr>
          <a:xfrm>
            <a:off x="7091681" y="4612640"/>
            <a:ext cx="1137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Getriebe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26DE0CE-ECB9-2E30-D3B5-4CA152A88DF7}"/>
              </a:ext>
            </a:extLst>
          </p:cNvPr>
          <p:cNvCxnSpPr/>
          <p:nvPr/>
        </p:nvCxnSpPr>
        <p:spPr>
          <a:xfrm flipH="1" flipV="1">
            <a:off x="5435600" y="3429000"/>
            <a:ext cx="2235200" cy="11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018A58F-D43D-65B2-31CA-9E80A30CEF3C}"/>
              </a:ext>
            </a:extLst>
          </p:cNvPr>
          <p:cNvSpPr txBox="1"/>
          <p:nvPr/>
        </p:nvSpPr>
        <p:spPr>
          <a:xfrm>
            <a:off x="5090160" y="1432560"/>
            <a:ext cx="7416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Welle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65F3DB9-F4A2-7C35-D894-8AEF4BEC7E50}"/>
              </a:ext>
            </a:extLst>
          </p:cNvPr>
          <p:cNvCxnSpPr/>
          <p:nvPr/>
        </p:nvCxnSpPr>
        <p:spPr>
          <a:xfrm>
            <a:off x="5527040" y="1801892"/>
            <a:ext cx="1564641" cy="126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9E0059F-3BFC-9B23-1FDC-47DA7B4A1125}"/>
              </a:ext>
            </a:extLst>
          </p:cNvPr>
          <p:cNvSpPr txBox="1"/>
          <p:nvPr/>
        </p:nvSpPr>
        <p:spPr>
          <a:xfrm>
            <a:off x="-23812" y="6614159"/>
            <a:ext cx="6119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Mild-Hybrid 48 Volt-Antriebsstrang | Audi </a:t>
            </a:r>
            <a:r>
              <a:rPr lang="de-DE" sz="1000" dirty="0" err="1">
                <a:hlinkClick r:id="rId3"/>
              </a:rPr>
              <a:t>MediaCenter</a:t>
            </a:r>
            <a:r>
              <a:rPr lang="de-DE" sz="1000" dirty="0">
                <a:hlinkClick r:id="rId3"/>
              </a:rPr>
              <a:t> (audi-mediacenter.com)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1409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9912F-8F60-634B-0160-28069E1D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Energiewandler Motor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1C7D0-AF8B-6972-9A93-5B30D38F2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55533"/>
            <a:ext cx="10676466" cy="21214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Verbrennungskraftmaschine (VKM):  chemisch           mechanisch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400" dirty="0"/>
              <a:t>Verbrennung: Kraftstoff + Sauerstoff           Abgas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468D3A-3852-3B2E-76C0-2ABF1DE828C0}"/>
              </a:ext>
            </a:extLst>
          </p:cNvPr>
          <p:cNvSpPr txBox="1"/>
          <p:nvPr/>
        </p:nvSpPr>
        <p:spPr>
          <a:xfrm>
            <a:off x="838200" y="2042113"/>
            <a:ext cx="10676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Motor ist Energiewandler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wandelt eine Ausgangenergieform in eine für den Antrieb nutzbare Energie um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BB2E92-D38C-35E3-B3DD-C1FCBFE1847F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71472FF-588F-13EE-390D-422548B3854A}"/>
              </a:ext>
            </a:extLst>
          </p:cNvPr>
          <p:cNvSpPr/>
          <p:nvPr/>
        </p:nvSpPr>
        <p:spPr>
          <a:xfrm>
            <a:off x="5774268" y="5720819"/>
            <a:ext cx="491066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F6A867A-5502-8499-4708-48A37A2854DF}"/>
              </a:ext>
            </a:extLst>
          </p:cNvPr>
          <p:cNvSpPr/>
          <p:nvPr/>
        </p:nvSpPr>
        <p:spPr>
          <a:xfrm>
            <a:off x="6993468" y="4387319"/>
            <a:ext cx="491066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21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AEEB0-56E7-E6B6-1C1C-F0F5409E6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 der Energiewandlung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09032E-997C-ACF9-E836-3EE49B1F57F2}"/>
              </a:ext>
            </a:extLst>
          </p:cNvPr>
          <p:cNvSpPr txBox="1"/>
          <p:nvPr/>
        </p:nvSpPr>
        <p:spPr>
          <a:xfrm>
            <a:off x="3670300" y="1828800"/>
            <a:ext cx="4853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chemische Energie: Verbrennung eines Kraftstoffs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CC14C0-854A-66B2-980C-F5550945F281}"/>
              </a:ext>
            </a:extLst>
          </p:cNvPr>
          <p:cNvSpPr txBox="1"/>
          <p:nvPr/>
        </p:nvSpPr>
        <p:spPr>
          <a:xfrm>
            <a:off x="3221565" y="3404579"/>
            <a:ext cx="5748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mechanische Energie: Mechanik wird in Bewegung versetzt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D316DF0-3064-5892-F715-63909E62C4C7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095999" y="2198132"/>
            <a:ext cx="1271" cy="120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08619-04B8-1174-9CFD-E5AA026C2316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6095999" y="3773911"/>
            <a:ext cx="0" cy="123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B7383E7-D75C-7956-95F3-9ACD539494A9}"/>
              </a:ext>
            </a:extLst>
          </p:cNvPr>
          <p:cNvSpPr txBox="1"/>
          <p:nvPr/>
        </p:nvSpPr>
        <p:spPr>
          <a:xfrm>
            <a:off x="3927474" y="5007980"/>
            <a:ext cx="4337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bewegt  Kraftübertragung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EC19A1-4B07-B62B-D0AD-708821BAEA88}"/>
              </a:ext>
            </a:extLst>
          </p:cNvPr>
          <p:cNvSpPr txBox="1"/>
          <p:nvPr/>
        </p:nvSpPr>
        <p:spPr>
          <a:xfrm>
            <a:off x="11887200" y="648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88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Breitbild</PresentationFormat>
  <Paragraphs>200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</vt:lpstr>
      <vt:lpstr>Verbrennungskraftmaschine</vt:lpstr>
      <vt:lpstr>Motivation</vt:lpstr>
      <vt:lpstr>Agenda</vt:lpstr>
      <vt:lpstr>Antrieb</vt:lpstr>
      <vt:lpstr>Der Antrieb</vt:lpstr>
      <vt:lpstr>Bestandteile des Antriebs</vt:lpstr>
      <vt:lpstr>PowerPoint-Präsentation</vt:lpstr>
      <vt:lpstr>Energiewandler Motor</vt:lpstr>
      <vt:lpstr>Schritte der Energiewandlung</vt:lpstr>
      <vt:lpstr>Funktionsweise und Aufbau </vt:lpstr>
      <vt:lpstr>Varianten von Verbrennungsmotoren</vt:lpstr>
      <vt:lpstr>Aufbau Hubkolbenmotor</vt:lpstr>
      <vt:lpstr>Energiewandlung beim Hubkolbenmotor</vt:lpstr>
      <vt:lpstr>Aufbau - Kreiskolbenmotor</vt:lpstr>
      <vt:lpstr>Arbeitsweise</vt:lpstr>
      <vt:lpstr>Arbeitsweise der VKM</vt:lpstr>
      <vt:lpstr>Vier Arbeitstakte der VKM</vt:lpstr>
      <vt:lpstr>Takt 1: Verdichten</vt:lpstr>
      <vt:lpstr>Takt 2: Verbrennen</vt:lpstr>
      <vt:lpstr>Takt 3: Arbeiten</vt:lpstr>
      <vt:lpstr>Takt 4: Ausstoßen </vt:lpstr>
      <vt:lpstr>Vergleich Otto- und Dieselprozess</vt:lpstr>
      <vt:lpstr>Vergleich Otto- und Dieselprozess</vt:lpstr>
      <vt:lpstr>Kraftstoffe </vt:lpstr>
      <vt:lpstr>Kraftstoffe</vt:lpstr>
      <vt:lpstr>Verbrennung und Abgasreinigung</vt:lpstr>
      <vt:lpstr>Produkte der Kraftstoffverbrennung</vt:lpstr>
      <vt:lpstr>Nebenreaktion </vt:lpstr>
      <vt:lpstr>SCR – Verfahren (selective catalytic reduction )</vt:lpstr>
      <vt:lpstr>PowerPoint-Präsentation</vt:lpstr>
      <vt:lpstr>Zusammenfassung</vt:lpstr>
      <vt:lpstr>Vielen Dank fürs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Verbrennungskraftmaschine</dc:title>
  <dc:creator>Bastian Skorski</dc:creator>
  <cp:lastModifiedBy>Bastian Skorski</cp:lastModifiedBy>
  <cp:revision>113</cp:revision>
  <dcterms:created xsi:type="dcterms:W3CDTF">2023-01-04T13:07:16Z</dcterms:created>
  <dcterms:modified xsi:type="dcterms:W3CDTF">2023-01-09T13:32:50Z</dcterms:modified>
</cp:coreProperties>
</file>